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79" r:id="rId3"/>
    <p:sldId id="284" r:id="rId4"/>
    <p:sldId id="291" r:id="rId5"/>
    <p:sldId id="285" r:id="rId6"/>
    <p:sldId id="303" r:id="rId7"/>
    <p:sldId id="299" r:id="rId8"/>
    <p:sldId id="287" r:id="rId9"/>
    <p:sldId id="286" r:id="rId10"/>
    <p:sldId id="302" r:id="rId11"/>
    <p:sldId id="290" r:id="rId12"/>
    <p:sldId id="293" r:id="rId13"/>
    <p:sldId id="294" r:id="rId14"/>
    <p:sldId id="300" r:id="rId15"/>
    <p:sldId id="277" r:id="rId16"/>
  </p:sldIdLst>
  <p:sldSz cx="9144000" cy="6858000" type="screen4x3"/>
  <p:notesSz cx="6797675" cy="9926638"/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744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8F96"/>
    <a:srgbClr val="2C09FF"/>
    <a:srgbClr val="009900"/>
    <a:srgbClr val="FFFF00"/>
    <a:srgbClr val="FF66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095" autoAdjust="0"/>
  </p:normalViewPr>
  <p:slideViewPr>
    <p:cSldViewPr snapToGrid="0">
      <p:cViewPr varScale="1">
        <p:scale>
          <a:sx n="70" d="100"/>
          <a:sy n="70" d="100"/>
        </p:scale>
        <p:origin x="1160" y="44"/>
      </p:cViewPr>
      <p:guideLst>
        <p:guide pos="2744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3"/>
          </a:xfrm>
          <a:prstGeom prst="rect">
            <a:avLst/>
          </a:prstGeom>
        </p:spPr>
        <p:txBody>
          <a:bodyPr vert="horz" lIns="91005" tIns="45502" rIns="91005" bIns="4550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3"/>
          </a:xfrm>
          <a:prstGeom prst="rect">
            <a:avLst/>
          </a:prstGeom>
        </p:spPr>
        <p:txBody>
          <a:bodyPr vert="horz" lIns="91005" tIns="45502" rIns="91005" bIns="45502" rtlCol="0"/>
          <a:lstStyle>
            <a:lvl1pPr algn="r">
              <a:defRPr sz="1200"/>
            </a:lvl1pPr>
          </a:lstStyle>
          <a:p>
            <a:fld id="{D98FFF87-F83B-4440-8DF6-4FAEDC80420A}" type="datetimeFigureOut">
              <a:rPr lang="ru-RU" smtClean="0"/>
              <a:pPr/>
              <a:t>24.12.2023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5" tIns="45502" rIns="91005" bIns="4550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005" tIns="45502" rIns="91005" bIns="4550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3"/>
            <a:ext cx="2945659" cy="496333"/>
          </a:xfrm>
          <a:prstGeom prst="rect">
            <a:avLst/>
          </a:prstGeom>
        </p:spPr>
        <p:txBody>
          <a:bodyPr vert="horz" lIns="91005" tIns="45502" rIns="91005" bIns="4550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3"/>
          </a:xfrm>
          <a:prstGeom prst="rect">
            <a:avLst/>
          </a:prstGeom>
        </p:spPr>
        <p:txBody>
          <a:bodyPr vert="horz" lIns="91005" tIns="45502" rIns="91005" bIns="45502" rtlCol="0" anchor="b"/>
          <a:lstStyle>
            <a:lvl1pPr algn="r">
              <a:defRPr sz="1200"/>
            </a:lvl1pPr>
          </a:lstStyle>
          <a:p>
            <a:fld id="{B37CDD75-FD12-4F51-88CD-ACE7BE9A94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555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CDD75-FD12-4F51-88CD-ACE7BE9A946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908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CDD75-FD12-4F51-88CD-ACE7BE9A946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563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CDD75-FD12-4F51-88CD-ACE7BE9A946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363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CDD75-FD12-4F51-88CD-ACE7BE9A946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664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CDD75-FD12-4F51-88CD-ACE7BE9A946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4303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CDD75-FD12-4F51-88CD-ACE7BE9A946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219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CDD75-FD12-4F51-88CD-ACE7BE9A946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274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CDD75-FD12-4F51-88CD-ACE7BE9A946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9902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CDD75-FD12-4F51-88CD-ACE7BE9A946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526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CDD75-FD12-4F51-88CD-ACE7BE9A946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1582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CDD75-FD12-4F51-88CD-ACE7BE9A946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2030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CDD75-FD12-4F51-88CD-ACE7BE9A9468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2094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CDD75-FD12-4F51-88CD-ACE7BE9A946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7789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CDD75-FD12-4F51-88CD-ACE7BE9A946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7168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CDD75-FD12-4F51-88CD-ACE7BE9A946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26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27532319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9" name="Слайд think-cell" r:id="rId16" imgW="344" imgH="344" progId="TCLayout.ActiveDocument.1">
                  <p:embed/>
                </p:oleObj>
              </mc:Choice>
              <mc:Fallback>
                <p:oleObj name="Слайд think-cell" r:id="rId16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 hidden="1"/>
          <p:cNvSpPr/>
          <p:nvPr userDrawn="1">
            <p:custDataLst>
              <p:tags r:id="rId1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ru-RU" sz="4400" b="0" i="0" baseline="0" dirty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11" Type="http://schemas.openxmlformats.org/officeDocument/2006/relationships/image" Target="../media/image8.png"/><Relationship Id="rId5" Type="http://schemas.openxmlformats.org/officeDocument/2006/relationships/oleObject" Target="../embeddings/oleObject4.bin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9.jp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0.jpe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12" Type="http://schemas.openxmlformats.org/officeDocument/2006/relationships/image" Target="../media/image13.png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emf"/><Relationship Id="rId11" Type="http://schemas.openxmlformats.org/officeDocument/2006/relationships/image" Target="../media/image12.png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12" Type="http://schemas.openxmlformats.org/officeDocument/2006/relationships/image" Target="../media/image16.jpeg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.emf"/><Relationship Id="rId11" Type="http://schemas.openxmlformats.org/officeDocument/2006/relationships/image" Target="../media/image15.jpeg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4.jpe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.emf"/><Relationship Id="rId11" Type="http://schemas.openxmlformats.org/officeDocument/2006/relationships/image" Target="../media/image18.png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tags" Target="../tags/tag1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tags" Target="../tags/tag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20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tags" Target="../tags/tag1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.emf"/><Relationship Id="rId11" Type="http://schemas.openxmlformats.org/officeDocument/2006/relationships/image" Target="../media/image22.jpg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21.jp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tags" Target="../tags/tag14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3.bin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tags" Target="../tags/tag15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23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tags" Target="../tags/tag16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5.bin"/><Relationship Id="rId10" Type="http://schemas.openxmlformats.org/officeDocument/2006/relationships/hyperlink" Target="http://www.mosderm.ru/" TargetMode="External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tags" Target="../tags/tag1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6.bin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141020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703" name="Слайд think-cell" r:id="rId5" imgW="344" imgH="344" progId="TCLayout.ActiveDocument.1">
                  <p:embed/>
                </p:oleObj>
              </mc:Choice>
              <mc:Fallback>
                <p:oleObj name="Слайд think-cell" r:id="rId5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79" y="1119883"/>
            <a:ext cx="8332341" cy="3542511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79512" y="5897996"/>
            <a:ext cx="85322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Москва, 2023 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1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66" name="Слайд think-cell" r:id="rId5" imgW="344" imgH="344" progId="TCLayout.ActiveDocument.1">
                  <p:embed/>
                </p:oleObj>
              </mc:Choice>
              <mc:Fallback>
                <p:oleObj name="Слайд think-cell" r:id="rId5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5"/>
          <a:stretch/>
        </p:blipFill>
        <p:spPr>
          <a:xfrm>
            <a:off x="0" y="0"/>
            <a:ext cx="9144000" cy="8992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2" t="10608" r="5247" b="7791"/>
          <a:stretch/>
        </p:blipFill>
        <p:spPr>
          <a:xfrm>
            <a:off x="107504" y="1587"/>
            <a:ext cx="864095" cy="8640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413" y="63098"/>
            <a:ext cx="793278" cy="81715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35545" y="640174"/>
            <a:ext cx="8315507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2C09F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Грибковые заболевания ногтевых пластин (</a:t>
            </a:r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2C09F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онихомикоз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2C09F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)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2C09FF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47266" y="3225497"/>
            <a:ext cx="6500075" cy="3632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085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63" name="Слайд think-cell" r:id="rId5" imgW="344" imgH="344" progId="TCLayout.ActiveDocument.1">
                  <p:embed/>
                </p:oleObj>
              </mc:Choice>
              <mc:Fallback>
                <p:oleObj name="Слайд think-cell" r:id="rId5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5"/>
          <a:stretch/>
        </p:blipFill>
        <p:spPr>
          <a:xfrm>
            <a:off x="0" y="0"/>
            <a:ext cx="9144000" cy="8992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2" t="10608" r="5247" b="7791"/>
          <a:stretch/>
        </p:blipFill>
        <p:spPr>
          <a:xfrm>
            <a:off x="107504" y="1587"/>
            <a:ext cx="864095" cy="8640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413" y="63098"/>
            <a:ext cx="793278" cy="8171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46084" y="1145050"/>
            <a:ext cx="474183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0"/>
                <a:solidFill>
                  <a:srgbClr val="2C09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Грибок ногтей</a:t>
            </a:r>
            <a:endParaRPr lang="ru-RU" sz="2000" b="1" u="sng" cap="none" spc="0" dirty="0">
              <a:ln w="0"/>
              <a:solidFill>
                <a:srgbClr val="2C09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6750" y="2160277"/>
            <a:ext cx="764112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+mj-lt"/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 встречаемости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онихомикоза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составляет 5,5% от всего населения земного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шара;</a:t>
            </a:r>
          </a:p>
          <a:p>
            <a:pPr algn="just">
              <a:buFont typeface="+mj-lt"/>
              <a:buAutoNum type="arabicPeriod"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+mj-lt"/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встречаться у детей; </a:t>
            </a:r>
          </a:p>
          <a:p>
            <a:pPr algn="just">
              <a:buFont typeface="+mj-lt"/>
              <a:buAutoNum type="arabicPeriod"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+mj-lt"/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аиболее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 страдают пожилые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пациенты.</a:t>
            </a:r>
            <a:endParaRPr lang="ru-RU" sz="2400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6858" y="4468601"/>
            <a:ext cx="3414194" cy="223736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3475" y="4524828"/>
            <a:ext cx="3427868" cy="2181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26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07" name="Слайд think-cell" r:id="rId5" imgW="344" imgH="344" progId="TCLayout.ActiveDocument.1">
                  <p:embed/>
                </p:oleObj>
              </mc:Choice>
              <mc:Fallback>
                <p:oleObj name="Слайд think-cell" r:id="rId5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5"/>
          <a:stretch/>
        </p:blipFill>
        <p:spPr>
          <a:xfrm>
            <a:off x="0" y="0"/>
            <a:ext cx="9144000" cy="8992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2" t="10608" r="5247" b="7791"/>
          <a:stretch/>
        </p:blipFill>
        <p:spPr>
          <a:xfrm>
            <a:off x="107504" y="1587"/>
            <a:ext cx="864095" cy="8640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413" y="63098"/>
            <a:ext cx="793278" cy="8171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39551" y="1330004"/>
            <a:ext cx="81685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2C09FF"/>
                </a:solidFill>
                <a:latin typeface="Roboto"/>
              </a:rPr>
              <a:t>По данным ВОЗ</a:t>
            </a:r>
            <a:r>
              <a:rPr lang="ru-RU" sz="2400" b="1" dirty="0" smtClean="0">
                <a:solidFill>
                  <a:srgbClr val="201E18"/>
                </a:solidFill>
                <a:latin typeface="Roboto"/>
              </a:rPr>
              <a:t>, </a:t>
            </a:r>
            <a:r>
              <a:rPr lang="ru-RU" sz="2400" b="1" dirty="0" smtClean="0">
                <a:solidFill>
                  <a:srgbClr val="2C09FF"/>
                </a:solidFill>
                <a:latin typeface="Roboto"/>
              </a:rPr>
              <a:t>каждый пятый житель планеты </a:t>
            </a:r>
            <a:r>
              <a:rPr lang="ru-RU" sz="2400" b="1" dirty="0" smtClean="0">
                <a:solidFill>
                  <a:srgbClr val="201E18"/>
                </a:solidFill>
                <a:latin typeface="Roboto"/>
              </a:rPr>
              <a:t>страдает грибковыми </a:t>
            </a:r>
            <a:r>
              <a:rPr lang="ru-RU" sz="2400" b="1" dirty="0" smtClean="0">
                <a:solidFill>
                  <a:srgbClr val="201E18"/>
                </a:solidFill>
                <a:latin typeface="Roboto"/>
              </a:rPr>
              <a:t>заболеваниями.</a:t>
            </a:r>
            <a:endParaRPr lang="ru-RU" sz="2400" b="1" dirty="0" smtClean="0">
              <a:solidFill>
                <a:srgbClr val="201E18"/>
              </a:solidFill>
              <a:latin typeface="Roboto"/>
            </a:endParaRPr>
          </a:p>
          <a:p>
            <a:pPr algn="ctr"/>
            <a:r>
              <a:rPr lang="ru-RU" sz="2400" b="1" dirty="0" smtClean="0">
                <a:solidFill>
                  <a:srgbClr val="201E18"/>
                </a:solidFill>
                <a:latin typeface="Roboto"/>
              </a:rPr>
              <a:t>В современной дерматологической практике заболеваемость микозами продолжает занимать одно из ведущих мест, не уступая по актуальности ни одному дерматозу.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51" y="4010932"/>
            <a:ext cx="7831248" cy="284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6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7" name="Слайд think-cell" r:id="rId5" imgW="344" imgH="344" progId="TCLayout.ActiveDocument.1">
                  <p:embed/>
                </p:oleObj>
              </mc:Choice>
              <mc:Fallback>
                <p:oleObj name="Слайд think-cell" r:id="rId5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5"/>
          <a:stretch/>
        </p:blipFill>
        <p:spPr>
          <a:xfrm>
            <a:off x="0" y="0"/>
            <a:ext cx="9144000" cy="8992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2" t="10608" r="5247" b="7791"/>
          <a:stretch/>
        </p:blipFill>
        <p:spPr>
          <a:xfrm>
            <a:off x="107504" y="1587"/>
            <a:ext cx="864095" cy="8640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413" y="63098"/>
            <a:ext cx="793278" cy="817156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1874067" y="1003209"/>
            <a:ext cx="5207221" cy="13054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Предрасполагающие факторы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8762" y="2308634"/>
            <a:ext cx="738281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травма;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пожилой возраст;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сахарный диабет, ожирение;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иммуносупрессия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ряде случаев наблюдается предрасположенность к развитию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онихомикоза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членов семьи, наследуемая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аутосомно-доминантно.</a:t>
            </a:r>
            <a:endParaRPr lang="ru-RU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465" name="Picture 105" descr="https://supermodnaya.com/wp-content/uploads/b/5/4/b545e11d66bcbef8f03f03d978c365f0.jpe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426" y="4463358"/>
            <a:ext cx="2806574" cy="239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24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04" name="Слайд think-cell" r:id="rId5" imgW="344" imgH="344" progId="TCLayout.ActiveDocument.1">
                  <p:embed/>
                </p:oleObj>
              </mc:Choice>
              <mc:Fallback>
                <p:oleObj name="Слайд think-cell" r:id="rId5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5"/>
          <a:stretch/>
        </p:blipFill>
        <p:spPr>
          <a:xfrm>
            <a:off x="0" y="0"/>
            <a:ext cx="9144000" cy="8992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2" t="10608" r="5247" b="7791"/>
          <a:stretch/>
        </p:blipFill>
        <p:spPr>
          <a:xfrm>
            <a:off x="107504" y="1587"/>
            <a:ext cx="864095" cy="8640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413" y="63098"/>
            <a:ext cx="793278" cy="817156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588762" y="1003209"/>
            <a:ext cx="8012029" cy="13054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Факторы, способствующие проникновению грибка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24564" y="2548381"/>
            <a:ext cx="738281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арушение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целостности кожи (ссадины,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трещины, потертости);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Повышенная потливость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сухость кожи;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Плохое высушивание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водных процедур,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бассейна;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межпальцевых складок,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плоскостопие;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Расстройство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кровообращения при сосудистых заболеваниях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конечностей.</a:t>
            </a:r>
            <a:endParaRPr lang="ru-RU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9766" y="5595369"/>
            <a:ext cx="1810457" cy="12094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86818" y="5595369"/>
            <a:ext cx="2075507" cy="10861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78097" y="5595369"/>
            <a:ext cx="2309113" cy="108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89" name="Слайд think-cell" r:id="rId5" imgW="344" imgH="344" progId="TCLayout.ActiveDocument.1">
                  <p:embed/>
                </p:oleObj>
              </mc:Choice>
              <mc:Fallback>
                <p:oleObj name="Слайд think-cell" r:id="rId5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5"/>
          <a:stretch/>
        </p:blipFill>
        <p:spPr>
          <a:xfrm>
            <a:off x="0" y="0"/>
            <a:ext cx="9144000" cy="8992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2" t="10608" r="5247" b="7791"/>
          <a:stretch/>
        </p:blipFill>
        <p:spPr>
          <a:xfrm>
            <a:off x="107504" y="1587"/>
            <a:ext cx="864095" cy="8640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413" y="63098"/>
            <a:ext cx="793278" cy="817156"/>
          </a:xfrm>
          <a:prstGeom prst="rect">
            <a:avLst/>
          </a:prstGeom>
        </p:spPr>
      </p:pic>
      <p:sp>
        <p:nvSpPr>
          <p:cNvPr id="14" name="Скругленный прямоугольник 13"/>
          <p:cNvSpPr/>
          <p:nvPr/>
        </p:nvSpPr>
        <p:spPr>
          <a:xfrm>
            <a:off x="731824" y="1000335"/>
            <a:ext cx="3086254" cy="5718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err="1" smtClean="0">
                <a:solidFill>
                  <a:srgbClr val="FF0000"/>
                </a:solidFill>
              </a:rPr>
              <a:t>Онихомикоз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55541" y="1000334"/>
            <a:ext cx="3484608" cy="5718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2"/>
                </a:solidFill>
              </a:rPr>
              <a:t>Классификация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20760" y="1990999"/>
            <a:ext cx="3484608" cy="5718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err="1" smtClean="0">
                <a:solidFill>
                  <a:srgbClr val="0070C0"/>
                </a:solidFill>
              </a:rPr>
              <a:t>Дерматофиты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57391" y="1705057"/>
            <a:ext cx="4163619" cy="5718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B0F0"/>
                </a:solidFill>
              </a:rPr>
              <a:t>Дрожжевые грибы</a:t>
            </a:r>
            <a:endParaRPr lang="ru-RU" sz="3600" b="1" dirty="0">
              <a:solidFill>
                <a:srgbClr val="00B0F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3320" y="5578437"/>
            <a:ext cx="3842221" cy="5718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68F96"/>
                </a:solidFill>
              </a:rPr>
              <a:t>Плесневые грибы</a:t>
            </a:r>
            <a:endParaRPr lang="ru-RU" sz="3600" b="1" dirty="0">
              <a:solidFill>
                <a:srgbClr val="068F96"/>
              </a:solidFill>
            </a:endParaRPr>
          </a:p>
        </p:txBody>
      </p:sp>
      <p:pic>
        <p:nvPicPr>
          <p:cNvPr id="157766" name="Picture 70" descr="https://agapovmd.ru/dis/skin/img/candidiasis-nails-big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094" y="2378010"/>
            <a:ext cx="3063184" cy="204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7768" name="Picture 72" descr="https://agapovmd.ru/dis/skin/img/Onychomycosis%20Distal%20and%20Lateral%20Subungual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24" y="2768738"/>
            <a:ext cx="3291418" cy="204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7770" name="Picture 74" descr="https://agapovmd.ru/dis/skin/img/onychomycosis-plesen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45" y="4810861"/>
            <a:ext cx="3220503" cy="186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52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7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57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26" name="Слайд think-cell" r:id="rId5" imgW="344" imgH="344" progId="TCLayout.ActiveDocument.1">
                  <p:embed/>
                </p:oleObj>
              </mc:Choice>
              <mc:Fallback>
                <p:oleObj name="Слайд think-cell" r:id="rId5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5"/>
          <a:stretch/>
        </p:blipFill>
        <p:spPr>
          <a:xfrm>
            <a:off x="0" y="0"/>
            <a:ext cx="9144000" cy="8992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2" t="10608" r="5247" b="7791"/>
          <a:stretch/>
        </p:blipFill>
        <p:spPr>
          <a:xfrm>
            <a:off x="107504" y="1587"/>
            <a:ext cx="864095" cy="8640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413" y="63098"/>
            <a:ext cx="793278" cy="8171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39551" y="1233341"/>
            <a:ext cx="73327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Грибковые заболевания ногтевых пластин могут приводить к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ОНИХОГРИФОЗУ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2796" y="2398415"/>
            <a:ext cx="3084294" cy="34654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92702" y="2398415"/>
            <a:ext cx="3133025" cy="239676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4205901" y="5217583"/>
            <a:ext cx="42827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Актуальная проблема пациентов пожилого возраста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4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06" name="Слайд think-cell" r:id="rId5" imgW="344" imgH="344" progId="TCLayout.ActiveDocument.1">
                  <p:embed/>
                </p:oleObj>
              </mc:Choice>
              <mc:Fallback>
                <p:oleObj name="Слайд think-cell" r:id="rId5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5"/>
          <a:stretch/>
        </p:blipFill>
        <p:spPr>
          <a:xfrm>
            <a:off x="0" y="0"/>
            <a:ext cx="9144000" cy="8992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2" t="10608" r="5247" b="7791"/>
          <a:stretch/>
        </p:blipFill>
        <p:spPr>
          <a:xfrm>
            <a:off x="107504" y="1587"/>
            <a:ext cx="864095" cy="8640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413" y="63098"/>
            <a:ext cx="793278" cy="817156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107504" y="1010882"/>
            <a:ext cx="3456790" cy="5753812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err="1" smtClean="0">
                <a:solidFill>
                  <a:srgbClr val="FF0000"/>
                </a:solidFill>
              </a:rPr>
              <a:t>Подолог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200" dirty="0" smtClean="0">
                <a:solidFill>
                  <a:schemeClr val="tx1"/>
                </a:solidFill>
              </a:rPr>
              <a:t>– </a:t>
            </a:r>
            <a:r>
              <a:rPr lang="ru-RU" sz="2400" dirty="0" smtClean="0">
                <a:solidFill>
                  <a:schemeClr val="tx1"/>
                </a:solidFill>
              </a:rPr>
              <a:t>специалист, помогающий в комплексном лечении </a:t>
            </a:r>
            <a:r>
              <a:rPr lang="ru-RU" sz="2400" dirty="0" err="1" smtClean="0">
                <a:solidFill>
                  <a:schemeClr val="tx1"/>
                </a:solidFill>
              </a:rPr>
              <a:t>онихомикоза</a:t>
            </a:r>
            <a:r>
              <a:rPr lang="ru-RU" sz="2400" dirty="0" smtClean="0">
                <a:solidFill>
                  <a:schemeClr val="tx1"/>
                </a:solidFill>
              </a:rPr>
              <a:t>, решающий проблему излишнего утолщения и деформации ногтевой пластины, мешающие в повседневной жизни. А также, работающий с исправлением формы ногтя.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71799" y="1010882"/>
            <a:ext cx="5386514" cy="575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67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799" name="Слайд think-cell" r:id="rId5" imgW="344" imgH="344" progId="TCLayout.ActiveDocument.1">
                  <p:embed/>
                </p:oleObj>
              </mc:Choice>
              <mc:Fallback>
                <p:oleObj name="Слайд think-cell" r:id="rId5" imgW="344" imgH="344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5"/>
          <a:stretch/>
        </p:blipFill>
        <p:spPr>
          <a:xfrm>
            <a:off x="0" y="0"/>
            <a:ext cx="9144000" cy="8992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2" t="10608" r="5247" b="7791"/>
          <a:stretch/>
        </p:blipFill>
        <p:spPr>
          <a:xfrm>
            <a:off x="107504" y="1587"/>
            <a:ext cx="864095" cy="8640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413" y="63098"/>
            <a:ext cx="793278" cy="817156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1723122" y="1104524"/>
            <a:ext cx="5500386" cy="1034466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Диагностика грибковых заболеваний</a:t>
            </a:r>
            <a:endParaRPr lang="ru-RU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19564" y="2470572"/>
            <a:ext cx="757662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800" i="1" dirty="0" smtClean="0"/>
              <a:t>Микроскопическая диагностика;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800" i="1" dirty="0" err="1" smtClean="0"/>
              <a:t>Культуральное</a:t>
            </a:r>
            <a:r>
              <a:rPr lang="ru-RU" sz="2800" i="1" dirty="0" smtClean="0"/>
              <a:t> исследование;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800" b="1" i="1" dirty="0" smtClean="0">
                <a:solidFill>
                  <a:srgbClr val="C00000"/>
                </a:solidFill>
              </a:rPr>
              <a:t>Выявление </a:t>
            </a:r>
            <a:r>
              <a:rPr lang="ru-RU" sz="2800" b="1" i="1" dirty="0" smtClean="0">
                <a:solidFill>
                  <a:srgbClr val="C00000"/>
                </a:solidFill>
              </a:rPr>
              <a:t>ДНК возбудителей грибковой инфекции методом ПЦР. 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425" y="5259705"/>
            <a:ext cx="3965171" cy="131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02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88" name="Слайд think-cell" r:id="rId5" imgW="344" imgH="344" progId="TCLayout.ActiveDocument.1">
                  <p:embed/>
                </p:oleObj>
              </mc:Choice>
              <mc:Fallback>
                <p:oleObj name="Слайд think-cell" r:id="rId5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5"/>
          <a:stretch/>
        </p:blipFill>
        <p:spPr>
          <a:xfrm>
            <a:off x="0" y="0"/>
            <a:ext cx="9144000" cy="8992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2" t="10608" r="5247" b="7791"/>
          <a:stretch/>
        </p:blipFill>
        <p:spPr>
          <a:xfrm>
            <a:off x="107504" y="1587"/>
            <a:ext cx="864095" cy="8640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413" y="63098"/>
            <a:ext cx="793278" cy="8171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74" y="3603279"/>
            <a:ext cx="8220547" cy="30872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86" y="880254"/>
            <a:ext cx="7689645" cy="279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13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51" name="Слайд think-cell" r:id="rId5" imgW="344" imgH="344" progId="TCLayout.ActiveDocument.1">
                  <p:embed/>
                </p:oleObj>
              </mc:Choice>
              <mc:Fallback>
                <p:oleObj name="Слайд think-cell" r:id="rId5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5"/>
          <a:stretch/>
        </p:blipFill>
        <p:spPr>
          <a:xfrm>
            <a:off x="0" y="0"/>
            <a:ext cx="9144000" cy="8992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2" t="10608" r="5247" b="7791"/>
          <a:stretch/>
        </p:blipFill>
        <p:spPr>
          <a:xfrm>
            <a:off x="107504" y="1587"/>
            <a:ext cx="864095" cy="8640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413" y="63098"/>
            <a:ext cx="793278" cy="817156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1677534" y="1146690"/>
            <a:ext cx="6502190" cy="823426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Профилактика грибковых заболеваний </a:t>
            </a:r>
            <a:r>
              <a:rPr lang="ru-RU" sz="2800" b="1" dirty="0" smtClean="0"/>
              <a:t>ногтевых пластин</a:t>
            </a:r>
            <a:endParaRPr lang="ru-RU" sz="2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85591" y="2430298"/>
            <a:ext cx="744194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Лечение всех выявленных больных;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Обследование всех членов семьи больного; 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Текущая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заключительная дезинфекция в очагах грибковой инфекции;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Санитарно-просветительская работа;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867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78" name="Слайд think-cell" r:id="rId5" imgW="344" imgH="344" progId="TCLayout.ActiveDocument.1">
                  <p:embed/>
                </p:oleObj>
              </mc:Choice>
              <mc:Fallback>
                <p:oleObj name="Слайд think-cell" r:id="rId5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5"/>
          <a:stretch/>
        </p:blipFill>
        <p:spPr>
          <a:xfrm>
            <a:off x="0" y="0"/>
            <a:ext cx="9144000" cy="8992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2" t="10608" r="5247" b="7791"/>
          <a:stretch/>
        </p:blipFill>
        <p:spPr>
          <a:xfrm>
            <a:off x="107504" y="1587"/>
            <a:ext cx="864095" cy="8640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413" y="63098"/>
            <a:ext cx="793278" cy="817156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1668480" y="1097370"/>
            <a:ext cx="6502190" cy="823426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Профилактика грибковых заболеваний </a:t>
            </a:r>
            <a:r>
              <a:rPr lang="ru-RU" sz="2800" b="1" dirty="0" smtClean="0"/>
              <a:t>ногтевых пластин</a:t>
            </a:r>
            <a:endParaRPr lang="ru-RU" sz="2800" b="1" dirty="0"/>
          </a:p>
        </p:txBody>
      </p:sp>
      <p:pic>
        <p:nvPicPr>
          <p:cNvPr id="152674" name="Picture 98" descr="https://med-explorer.ru/wp-content/uploads/2017/09/%D0%9F%D1%80%D0%BE%D1%84%D0%B8%D0%BB%D0%B0%D0%BA%D1%82%D0%B8%D0%BA%D0%B0-%D0%B3%D1%80%D0%B8%D0%B1%D0%BA%D0%B0-%D0%BD%D0%BE%D0%B3%D1%82%D0%B5%D0%B9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45" y="2118902"/>
            <a:ext cx="8632117" cy="4608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747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02" name="Слайд think-cell" r:id="rId5" imgW="344" imgH="344" progId="TCLayout.ActiveDocument.1">
                  <p:embed/>
                </p:oleObj>
              </mc:Choice>
              <mc:Fallback>
                <p:oleObj name="Слайд think-cell" r:id="rId5" imgW="344" imgH="344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5"/>
          <a:stretch/>
        </p:blipFill>
        <p:spPr>
          <a:xfrm>
            <a:off x="0" y="0"/>
            <a:ext cx="9144000" cy="8992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2" t="10608" r="5247" b="7791"/>
          <a:stretch/>
        </p:blipFill>
        <p:spPr>
          <a:xfrm>
            <a:off x="107504" y="1587"/>
            <a:ext cx="864095" cy="8640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413" y="63098"/>
            <a:ext cx="793278" cy="8171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2473" y="1399592"/>
            <a:ext cx="748315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При необходимости Вам помогут </a:t>
            </a:r>
            <a:r>
              <a:rPr lang="ru-RU" sz="2400" b="1" dirty="0" smtClean="0"/>
              <a:t>врачи-</a:t>
            </a:r>
            <a:r>
              <a:rPr lang="ru-RU" sz="2400" b="1" dirty="0" err="1" smtClean="0"/>
              <a:t>дерматовенерологи</a:t>
            </a:r>
            <a:r>
              <a:rPr lang="ru-RU" sz="2400" b="1" dirty="0"/>
              <a:t>,</a:t>
            </a:r>
            <a:r>
              <a:rPr lang="ru-RU" sz="2400" b="1" dirty="0" smtClean="0"/>
              <a:t> </a:t>
            </a:r>
            <a:r>
              <a:rPr lang="ru-RU" sz="2400" b="1" dirty="0" smtClean="0"/>
              <a:t>микологи </a:t>
            </a:r>
            <a:r>
              <a:rPr lang="ru-RU" sz="2400" b="1" dirty="0" smtClean="0"/>
              <a:t>и </a:t>
            </a:r>
            <a:r>
              <a:rPr lang="ru-RU" sz="2400" b="1" dirty="0" err="1" smtClean="0"/>
              <a:t>подологи</a:t>
            </a:r>
            <a:r>
              <a:rPr lang="ru-RU" sz="2400" b="1" dirty="0" smtClean="0"/>
              <a:t> нашего </a:t>
            </a:r>
            <a:r>
              <a:rPr lang="ru-RU" sz="2400" b="1" dirty="0" smtClean="0"/>
              <a:t>Центра!</a:t>
            </a:r>
          </a:p>
          <a:p>
            <a:endParaRPr lang="ru-RU" sz="2000" dirty="0"/>
          </a:p>
          <a:p>
            <a:r>
              <a:rPr lang="ru-RU" sz="2400" b="1" dirty="0" smtClean="0"/>
              <a:t>Записаться к специалисту Вы можете:</a:t>
            </a:r>
          </a:p>
          <a:p>
            <a:endParaRPr lang="ru-RU" sz="20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 smtClean="0"/>
              <a:t>Через наш сайт </a:t>
            </a:r>
            <a:r>
              <a:rPr lang="en-US" sz="2000" dirty="0" smtClean="0">
                <a:hlinkClick r:id="rId10"/>
              </a:rPr>
              <a:t>www.mosderm.ru</a:t>
            </a:r>
            <a:endParaRPr lang="en-US" sz="20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 smtClean="0"/>
              <a:t>По многоканальному телефону Центра 8(499)558-58-28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20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 smtClean="0"/>
              <a:t>При личном обращении в </a:t>
            </a:r>
            <a:r>
              <a:rPr lang="ru-RU" sz="2000" b="1" dirty="0" smtClean="0"/>
              <a:t>филиал «</a:t>
            </a:r>
            <a:r>
              <a:rPr lang="ru-RU" sz="2000" b="1" dirty="0" err="1" smtClean="0"/>
              <a:t>Люблинский</a:t>
            </a:r>
            <a:r>
              <a:rPr lang="ru-RU" sz="2000" b="1" dirty="0" smtClean="0"/>
              <a:t>» по адресу: ул. Таганрогская, дом 23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41608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312052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48" name="Слайд think-cell" r:id="rId5" imgW="344" imgH="344" progId="TCLayout.ActiveDocument.1">
                  <p:embed/>
                </p:oleObj>
              </mc:Choice>
              <mc:Fallback>
                <p:oleObj name="Слайд think-cell" r:id="rId5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4176464" cy="13091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" y="1701027"/>
            <a:ext cx="9138460" cy="51569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3"/>
          <a:stretch/>
        </p:blipFill>
        <p:spPr>
          <a:xfrm>
            <a:off x="323528" y="2924944"/>
            <a:ext cx="2232248" cy="89926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7688" y="3284984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</a:p>
          <a:p>
            <a:pPr algn="ctr"/>
            <a:endParaRPr lang="ru-RU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12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ifEmt2.wA4vuzZoYM0qO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9604</TotalTime>
  <Words>310</Words>
  <Application>Microsoft Office PowerPoint</Application>
  <PresentationFormat>Экран (4:3)</PresentationFormat>
  <Paragraphs>65</Paragraphs>
  <Slides>15</Slides>
  <Notes>15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Roboto</vt:lpstr>
      <vt:lpstr>Times New Roman</vt:lpstr>
      <vt:lpstr>Wingdings</vt:lpstr>
      <vt:lpstr>Тема Office</vt:lpstr>
      <vt:lpstr>Слайд think-cell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Учетная запись Майкрософт</cp:lastModifiedBy>
  <cp:revision>163</cp:revision>
  <cp:lastPrinted>2021-12-22T12:28:00Z</cp:lastPrinted>
  <dcterms:modified xsi:type="dcterms:W3CDTF">2023-12-25T08:43:03Z</dcterms:modified>
</cp:coreProperties>
</file>